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63" r:id="rId2"/>
    <p:sldId id="333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67" r:id="rId15"/>
    <p:sldId id="372" r:id="rId16"/>
    <p:sldId id="37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CC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60" autoAdjust="0"/>
    <p:restoredTop sz="61922" autoAdjust="0"/>
  </p:normalViewPr>
  <p:slideViewPr>
    <p:cSldViewPr>
      <p:cViewPr varScale="1">
        <p:scale>
          <a:sx n="89" d="100"/>
          <a:sy n="89" d="100"/>
        </p:scale>
        <p:origin x="102" y="3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084F71-CDD1-465F-9A78-6845EA8578F7}" type="doc">
      <dgm:prSet loTypeId="urn:microsoft.com/office/officeart/2005/8/layout/process2" loCatId="process" qsTypeId="urn:microsoft.com/office/officeart/2005/8/quickstyle/simple5" qsCatId="simple" csTypeId="urn:microsoft.com/office/officeart/2005/8/colors/colorful3" csCatId="colorful" phldr="1"/>
      <dgm:spPr/>
    </dgm:pt>
    <dgm:pt modelId="{66438635-A579-42C1-B586-DA0CAF741262}">
      <dgm:prSet phldrT="[Text]"/>
      <dgm:spPr/>
      <dgm:t>
        <a:bodyPr/>
        <a:lstStyle/>
        <a:p>
          <a:r>
            <a:rPr lang="en-US" dirty="0">
              <a:latin typeface="Berlin Sans FB" pitchFamily="34" charset="0"/>
            </a:rPr>
            <a:t>Explain goal &amp; method (verbal / practical)</a:t>
          </a:r>
          <a:endParaRPr lang="en-IN" dirty="0">
            <a:latin typeface="Berlin Sans FB" pitchFamily="34" charset="0"/>
          </a:endParaRPr>
        </a:p>
      </dgm:t>
    </dgm:pt>
    <dgm:pt modelId="{F5714294-0948-44A2-B42D-811E594DD24F}" type="parTrans" cxnId="{0966F2CF-3017-4FB6-A067-4FB85AB5A606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B389A2C0-2599-47AF-9852-6B00AF773126}" type="sibTrans" cxnId="{0966F2CF-3017-4FB6-A067-4FB85AB5A606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88B4E3CE-A031-4004-94C5-BCDE08953A87}">
      <dgm:prSet phldrT="[Text]"/>
      <dgm:spPr/>
      <dgm:t>
        <a:bodyPr/>
        <a:lstStyle/>
        <a:p>
          <a:r>
            <a:rPr lang="en-US" dirty="0">
              <a:latin typeface="Berlin Sans FB" pitchFamily="34" charset="0"/>
            </a:rPr>
            <a:t>Instruction thru’ physical assistance &amp; modeling</a:t>
          </a:r>
          <a:endParaRPr lang="en-IN" dirty="0">
            <a:latin typeface="Berlin Sans FB" pitchFamily="34" charset="0"/>
          </a:endParaRPr>
        </a:p>
      </dgm:t>
    </dgm:pt>
    <dgm:pt modelId="{276FAB9A-2C0E-4BEC-A930-6CEE8F4B615A}" type="parTrans" cxnId="{066B5CA4-7880-4D08-B27C-8ECD2C1ED153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0AC7FC2A-23FD-47A0-899A-3B457BF4405B}" type="sibTrans" cxnId="{066B5CA4-7880-4D08-B27C-8ECD2C1ED153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C2F7F788-1612-48CD-9B73-08A5F071A509}">
      <dgm:prSet phldrT="[Text]"/>
      <dgm:spPr/>
      <dgm:t>
        <a:bodyPr/>
        <a:lstStyle/>
        <a:p>
          <a:r>
            <a:rPr lang="en-US" dirty="0">
              <a:latin typeface="Berlin Sans FB" pitchFamily="34" charset="0"/>
            </a:rPr>
            <a:t>Plenty of practice</a:t>
          </a:r>
          <a:endParaRPr lang="en-IN" dirty="0">
            <a:latin typeface="Berlin Sans FB" pitchFamily="34" charset="0"/>
          </a:endParaRPr>
        </a:p>
      </dgm:t>
    </dgm:pt>
    <dgm:pt modelId="{D585155B-95F9-49E3-962F-F4E982CE189C}" type="parTrans" cxnId="{71FD17EF-7C43-4B40-8987-11E4849F7354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358F9992-3DEE-48DF-B46A-A9ABD62A21B8}" type="sibTrans" cxnId="{71FD17EF-7C43-4B40-8987-11E4849F7354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99D801E5-2B8A-4FB5-951B-42241C6DCC17}">
      <dgm:prSet/>
      <dgm:spPr/>
      <dgm:t>
        <a:bodyPr/>
        <a:lstStyle/>
        <a:p>
          <a:r>
            <a:rPr lang="en-US" dirty="0">
              <a:latin typeface="Berlin Sans FB" pitchFamily="34" charset="0"/>
            </a:rPr>
            <a:t>Enable self-monitoring &amp; Evaluation</a:t>
          </a:r>
          <a:endParaRPr lang="en-IN" dirty="0">
            <a:latin typeface="Berlin Sans FB" pitchFamily="34" charset="0"/>
          </a:endParaRPr>
        </a:p>
      </dgm:t>
    </dgm:pt>
    <dgm:pt modelId="{64364AD7-7468-41CE-BADC-C97DAEB1C8C0}" type="parTrans" cxnId="{4C22D376-CFC4-4876-B56A-D47F8DC2F300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A3008156-1878-406A-A771-6C537C353FB4}" type="sibTrans" cxnId="{4C22D376-CFC4-4876-B56A-D47F8DC2F300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C858CBBF-557D-4078-A4DF-329A4FC10D29}">
      <dgm:prSet/>
      <dgm:spPr/>
      <dgm:t>
        <a:bodyPr/>
        <a:lstStyle/>
        <a:p>
          <a:r>
            <a:rPr lang="en-US" dirty="0">
              <a:latin typeface="Berlin Sans FB" pitchFamily="34" charset="0"/>
            </a:rPr>
            <a:t>Help to </a:t>
          </a:r>
          <a:r>
            <a:rPr lang="en-US" dirty="0" err="1">
              <a:latin typeface="Berlin Sans FB" pitchFamily="34" charset="0"/>
            </a:rPr>
            <a:t>generalise</a:t>
          </a:r>
          <a:endParaRPr lang="en-IN" dirty="0">
            <a:latin typeface="Berlin Sans FB" pitchFamily="34" charset="0"/>
          </a:endParaRPr>
        </a:p>
      </dgm:t>
    </dgm:pt>
    <dgm:pt modelId="{E36D45AA-A02E-47C2-B00C-030AA985CEFE}" type="parTrans" cxnId="{5D9DC7E4-4D8D-4AAE-A66C-71374A18C3EC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EDD9E1FB-B135-4888-ACCD-52F316EACE3F}" type="sibTrans" cxnId="{5D9DC7E4-4D8D-4AAE-A66C-71374A18C3EC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A7B3382D-ED28-4E14-8588-326650DB0928}" type="pres">
      <dgm:prSet presAssocID="{6A084F71-CDD1-465F-9A78-6845EA8578F7}" presName="linearFlow" presStyleCnt="0">
        <dgm:presLayoutVars>
          <dgm:resizeHandles val="exact"/>
        </dgm:presLayoutVars>
      </dgm:prSet>
      <dgm:spPr/>
    </dgm:pt>
    <dgm:pt modelId="{00027534-B38C-4695-942A-7CAF77559827}" type="pres">
      <dgm:prSet presAssocID="{66438635-A579-42C1-B586-DA0CAF741262}" presName="node" presStyleLbl="node1" presStyleIdx="0" presStyleCnt="5">
        <dgm:presLayoutVars>
          <dgm:bulletEnabled val="1"/>
        </dgm:presLayoutVars>
      </dgm:prSet>
      <dgm:spPr/>
    </dgm:pt>
    <dgm:pt modelId="{4087E7B5-2F0F-48B7-8DC8-7196CBCB5116}" type="pres">
      <dgm:prSet presAssocID="{B389A2C0-2599-47AF-9852-6B00AF773126}" presName="sibTrans" presStyleLbl="sibTrans2D1" presStyleIdx="0" presStyleCnt="4"/>
      <dgm:spPr/>
    </dgm:pt>
    <dgm:pt modelId="{29A54424-1BB4-49D9-AAE8-0A598BA4DB2D}" type="pres">
      <dgm:prSet presAssocID="{B389A2C0-2599-47AF-9852-6B00AF773126}" presName="connectorText" presStyleLbl="sibTrans2D1" presStyleIdx="0" presStyleCnt="4"/>
      <dgm:spPr/>
    </dgm:pt>
    <dgm:pt modelId="{CF1B6933-3725-4325-903B-77927516D767}" type="pres">
      <dgm:prSet presAssocID="{88B4E3CE-A031-4004-94C5-BCDE08953A87}" presName="node" presStyleLbl="node1" presStyleIdx="1" presStyleCnt="5">
        <dgm:presLayoutVars>
          <dgm:bulletEnabled val="1"/>
        </dgm:presLayoutVars>
      </dgm:prSet>
      <dgm:spPr/>
    </dgm:pt>
    <dgm:pt modelId="{B0D3980E-5A05-45B6-B361-149DB1559DC1}" type="pres">
      <dgm:prSet presAssocID="{0AC7FC2A-23FD-47A0-899A-3B457BF4405B}" presName="sibTrans" presStyleLbl="sibTrans2D1" presStyleIdx="1" presStyleCnt="4"/>
      <dgm:spPr/>
    </dgm:pt>
    <dgm:pt modelId="{FB0FE835-EC54-47DF-A252-AB0AE27178C1}" type="pres">
      <dgm:prSet presAssocID="{0AC7FC2A-23FD-47A0-899A-3B457BF4405B}" presName="connectorText" presStyleLbl="sibTrans2D1" presStyleIdx="1" presStyleCnt="4"/>
      <dgm:spPr/>
    </dgm:pt>
    <dgm:pt modelId="{57E88BA0-0A9A-484C-89E8-6F224E6A5FD0}" type="pres">
      <dgm:prSet presAssocID="{C2F7F788-1612-48CD-9B73-08A5F071A509}" presName="node" presStyleLbl="node1" presStyleIdx="2" presStyleCnt="5">
        <dgm:presLayoutVars>
          <dgm:bulletEnabled val="1"/>
        </dgm:presLayoutVars>
      </dgm:prSet>
      <dgm:spPr/>
    </dgm:pt>
    <dgm:pt modelId="{CB3C5A8B-96FC-47AC-9FC8-8508E738F268}" type="pres">
      <dgm:prSet presAssocID="{358F9992-3DEE-48DF-B46A-A9ABD62A21B8}" presName="sibTrans" presStyleLbl="sibTrans2D1" presStyleIdx="2" presStyleCnt="4"/>
      <dgm:spPr/>
    </dgm:pt>
    <dgm:pt modelId="{C62A341A-47DE-4B6E-A3C3-F9FC10557C45}" type="pres">
      <dgm:prSet presAssocID="{358F9992-3DEE-48DF-B46A-A9ABD62A21B8}" presName="connectorText" presStyleLbl="sibTrans2D1" presStyleIdx="2" presStyleCnt="4"/>
      <dgm:spPr/>
    </dgm:pt>
    <dgm:pt modelId="{D65F8E03-13F8-46A0-815F-108226EAC214}" type="pres">
      <dgm:prSet presAssocID="{99D801E5-2B8A-4FB5-951B-42241C6DCC17}" presName="node" presStyleLbl="node1" presStyleIdx="3" presStyleCnt="5">
        <dgm:presLayoutVars>
          <dgm:bulletEnabled val="1"/>
        </dgm:presLayoutVars>
      </dgm:prSet>
      <dgm:spPr/>
    </dgm:pt>
    <dgm:pt modelId="{D0B4E62A-0B32-4764-B7A8-7C75BDF67CC5}" type="pres">
      <dgm:prSet presAssocID="{A3008156-1878-406A-A771-6C537C353FB4}" presName="sibTrans" presStyleLbl="sibTrans2D1" presStyleIdx="3" presStyleCnt="4"/>
      <dgm:spPr/>
    </dgm:pt>
    <dgm:pt modelId="{2715C1D5-1DD6-49FC-B0A7-B7EC551B529D}" type="pres">
      <dgm:prSet presAssocID="{A3008156-1878-406A-A771-6C537C353FB4}" presName="connectorText" presStyleLbl="sibTrans2D1" presStyleIdx="3" presStyleCnt="4"/>
      <dgm:spPr/>
    </dgm:pt>
    <dgm:pt modelId="{AF64B7F1-D157-47CA-B46D-6D02E9ECC4F3}" type="pres">
      <dgm:prSet presAssocID="{C858CBBF-557D-4078-A4DF-329A4FC10D29}" presName="node" presStyleLbl="node1" presStyleIdx="4" presStyleCnt="5">
        <dgm:presLayoutVars>
          <dgm:bulletEnabled val="1"/>
        </dgm:presLayoutVars>
      </dgm:prSet>
      <dgm:spPr/>
    </dgm:pt>
  </dgm:ptLst>
  <dgm:cxnLst>
    <dgm:cxn modelId="{8317A920-D83C-4FCF-81D5-1AC8B80AC059}" type="presOf" srcId="{358F9992-3DEE-48DF-B46A-A9ABD62A21B8}" destId="{CB3C5A8B-96FC-47AC-9FC8-8508E738F268}" srcOrd="0" destOrd="0" presId="urn:microsoft.com/office/officeart/2005/8/layout/process2"/>
    <dgm:cxn modelId="{CF3A0232-902A-4538-9438-6F207E66DAA4}" type="presOf" srcId="{0AC7FC2A-23FD-47A0-899A-3B457BF4405B}" destId="{B0D3980E-5A05-45B6-B361-149DB1559DC1}" srcOrd="0" destOrd="0" presId="urn:microsoft.com/office/officeart/2005/8/layout/process2"/>
    <dgm:cxn modelId="{604D0C49-7485-4F77-BC5A-E6AAD9AB12C3}" type="presOf" srcId="{A3008156-1878-406A-A771-6C537C353FB4}" destId="{D0B4E62A-0B32-4764-B7A8-7C75BDF67CC5}" srcOrd="0" destOrd="0" presId="urn:microsoft.com/office/officeart/2005/8/layout/process2"/>
    <dgm:cxn modelId="{070A3949-FB0F-4811-8258-5095E89D8E8D}" type="presOf" srcId="{6A084F71-CDD1-465F-9A78-6845EA8578F7}" destId="{A7B3382D-ED28-4E14-8588-326650DB0928}" srcOrd="0" destOrd="0" presId="urn:microsoft.com/office/officeart/2005/8/layout/process2"/>
    <dgm:cxn modelId="{FCFA734A-B4BC-4597-AD66-4B756349D4C7}" type="presOf" srcId="{B389A2C0-2599-47AF-9852-6B00AF773126}" destId="{4087E7B5-2F0F-48B7-8DC8-7196CBCB5116}" srcOrd="0" destOrd="0" presId="urn:microsoft.com/office/officeart/2005/8/layout/process2"/>
    <dgm:cxn modelId="{35F90B4B-F7CA-4008-ABFE-222B1F47F89A}" type="presOf" srcId="{99D801E5-2B8A-4FB5-951B-42241C6DCC17}" destId="{D65F8E03-13F8-46A0-815F-108226EAC214}" srcOrd="0" destOrd="0" presId="urn:microsoft.com/office/officeart/2005/8/layout/process2"/>
    <dgm:cxn modelId="{43F88F4F-480E-4E0C-B1DA-2FB1863E66BD}" type="presOf" srcId="{C2F7F788-1612-48CD-9B73-08A5F071A509}" destId="{57E88BA0-0A9A-484C-89E8-6F224E6A5FD0}" srcOrd="0" destOrd="0" presId="urn:microsoft.com/office/officeart/2005/8/layout/process2"/>
    <dgm:cxn modelId="{4C22D376-CFC4-4876-B56A-D47F8DC2F300}" srcId="{6A084F71-CDD1-465F-9A78-6845EA8578F7}" destId="{99D801E5-2B8A-4FB5-951B-42241C6DCC17}" srcOrd="3" destOrd="0" parTransId="{64364AD7-7468-41CE-BADC-C97DAEB1C8C0}" sibTransId="{A3008156-1878-406A-A771-6C537C353FB4}"/>
    <dgm:cxn modelId="{7156FD8A-4D4C-48AF-A805-42F2C46D4B3E}" type="presOf" srcId="{A3008156-1878-406A-A771-6C537C353FB4}" destId="{2715C1D5-1DD6-49FC-B0A7-B7EC551B529D}" srcOrd="1" destOrd="0" presId="urn:microsoft.com/office/officeart/2005/8/layout/process2"/>
    <dgm:cxn modelId="{066B5CA4-7880-4D08-B27C-8ECD2C1ED153}" srcId="{6A084F71-CDD1-465F-9A78-6845EA8578F7}" destId="{88B4E3CE-A031-4004-94C5-BCDE08953A87}" srcOrd="1" destOrd="0" parTransId="{276FAB9A-2C0E-4BEC-A930-6CEE8F4B615A}" sibTransId="{0AC7FC2A-23FD-47A0-899A-3B457BF4405B}"/>
    <dgm:cxn modelId="{6131F9B8-8659-4917-85EF-B36DFCD2FBF8}" type="presOf" srcId="{358F9992-3DEE-48DF-B46A-A9ABD62A21B8}" destId="{C62A341A-47DE-4B6E-A3C3-F9FC10557C45}" srcOrd="1" destOrd="0" presId="urn:microsoft.com/office/officeart/2005/8/layout/process2"/>
    <dgm:cxn modelId="{9464DFC8-357B-4C9A-AF27-2EAF10988F6B}" type="presOf" srcId="{B389A2C0-2599-47AF-9852-6B00AF773126}" destId="{29A54424-1BB4-49D9-AAE8-0A598BA4DB2D}" srcOrd="1" destOrd="0" presId="urn:microsoft.com/office/officeart/2005/8/layout/process2"/>
    <dgm:cxn modelId="{26228FCE-6A13-4A87-8B64-0CCF587C0D6F}" type="presOf" srcId="{66438635-A579-42C1-B586-DA0CAF741262}" destId="{00027534-B38C-4695-942A-7CAF77559827}" srcOrd="0" destOrd="0" presId="urn:microsoft.com/office/officeart/2005/8/layout/process2"/>
    <dgm:cxn modelId="{0966F2CF-3017-4FB6-A067-4FB85AB5A606}" srcId="{6A084F71-CDD1-465F-9A78-6845EA8578F7}" destId="{66438635-A579-42C1-B586-DA0CAF741262}" srcOrd="0" destOrd="0" parTransId="{F5714294-0948-44A2-B42D-811E594DD24F}" sibTransId="{B389A2C0-2599-47AF-9852-6B00AF773126}"/>
    <dgm:cxn modelId="{5FDE42DF-BF7F-430B-AEB3-61FE5243E566}" type="presOf" srcId="{88B4E3CE-A031-4004-94C5-BCDE08953A87}" destId="{CF1B6933-3725-4325-903B-77927516D767}" srcOrd="0" destOrd="0" presId="urn:microsoft.com/office/officeart/2005/8/layout/process2"/>
    <dgm:cxn modelId="{BA0CD8DF-5643-481C-8656-F50AF2B4D661}" type="presOf" srcId="{C858CBBF-557D-4078-A4DF-329A4FC10D29}" destId="{AF64B7F1-D157-47CA-B46D-6D02E9ECC4F3}" srcOrd="0" destOrd="0" presId="urn:microsoft.com/office/officeart/2005/8/layout/process2"/>
    <dgm:cxn modelId="{1C31B6E3-6760-4D0C-B8C2-D87061C1B0FB}" type="presOf" srcId="{0AC7FC2A-23FD-47A0-899A-3B457BF4405B}" destId="{FB0FE835-EC54-47DF-A252-AB0AE27178C1}" srcOrd="1" destOrd="0" presId="urn:microsoft.com/office/officeart/2005/8/layout/process2"/>
    <dgm:cxn modelId="{5D9DC7E4-4D8D-4AAE-A66C-71374A18C3EC}" srcId="{6A084F71-CDD1-465F-9A78-6845EA8578F7}" destId="{C858CBBF-557D-4078-A4DF-329A4FC10D29}" srcOrd="4" destOrd="0" parTransId="{E36D45AA-A02E-47C2-B00C-030AA985CEFE}" sibTransId="{EDD9E1FB-B135-4888-ACCD-52F316EACE3F}"/>
    <dgm:cxn modelId="{71FD17EF-7C43-4B40-8987-11E4849F7354}" srcId="{6A084F71-CDD1-465F-9A78-6845EA8578F7}" destId="{C2F7F788-1612-48CD-9B73-08A5F071A509}" srcOrd="2" destOrd="0" parTransId="{D585155B-95F9-49E3-962F-F4E982CE189C}" sibTransId="{358F9992-3DEE-48DF-B46A-A9ABD62A21B8}"/>
    <dgm:cxn modelId="{19C00784-2F46-4F3D-B11B-F2BF5862F555}" type="presParOf" srcId="{A7B3382D-ED28-4E14-8588-326650DB0928}" destId="{00027534-B38C-4695-942A-7CAF77559827}" srcOrd="0" destOrd="0" presId="urn:microsoft.com/office/officeart/2005/8/layout/process2"/>
    <dgm:cxn modelId="{A42FEC03-64F1-40C4-B40A-02FA3362134B}" type="presParOf" srcId="{A7B3382D-ED28-4E14-8588-326650DB0928}" destId="{4087E7B5-2F0F-48B7-8DC8-7196CBCB5116}" srcOrd="1" destOrd="0" presId="urn:microsoft.com/office/officeart/2005/8/layout/process2"/>
    <dgm:cxn modelId="{B5EF3D6B-2289-4FBA-B184-AD105ECDA740}" type="presParOf" srcId="{4087E7B5-2F0F-48B7-8DC8-7196CBCB5116}" destId="{29A54424-1BB4-49D9-AAE8-0A598BA4DB2D}" srcOrd="0" destOrd="0" presId="urn:microsoft.com/office/officeart/2005/8/layout/process2"/>
    <dgm:cxn modelId="{CE24FD24-8BE7-49C1-AA80-F022C3386C84}" type="presParOf" srcId="{A7B3382D-ED28-4E14-8588-326650DB0928}" destId="{CF1B6933-3725-4325-903B-77927516D767}" srcOrd="2" destOrd="0" presId="urn:microsoft.com/office/officeart/2005/8/layout/process2"/>
    <dgm:cxn modelId="{38EECE7A-7518-4E2C-AE9E-41353621A617}" type="presParOf" srcId="{A7B3382D-ED28-4E14-8588-326650DB0928}" destId="{B0D3980E-5A05-45B6-B361-149DB1559DC1}" srcOrd="3" destOrd="0" presId="urn:microsoft.com/office/officeart/2005/8/layout/process2"/>
    <dgm:cxn modelId="{1D1F7F38-8E8B-4639-B323-51EB16F5C5F7}" type="presParOf" srcId="{B0D3980E-5A05-45B6-B361-149DB1559DC1}" destId="{FB0FE835-EC54-47DF-A252-AB0AE27178C1}" srcOrd="0" destOrd="0" presId="urn:microsoft.com/office/officeart/2005/8/layout/process2"/>
    <dgm:cxn modelId="{0D2597E9-AAAA-4E64-B1C7-753A3839A9AD}" type="presParOf" srcId="{A7B3382D-ED28-4E14-8588-326650DB0928}" destId="{57E88BA0-0A9A-484C-89E8-6F224E6A5FD0}" srcOrd="4" destOrd="0" presId="urn:microsoft.com/office/officeart/2005/8/layout/process2"/>
    <dgm:cxn modelId="{5C00B6B4-585E-481C-BABE-FE5F792E4A57}" type="presParOf" srcId="{A7B3382D-ED28-4E14-8588-326650DB0928}" destId="{CB3C5A8B-96FC-47AC-9FC8-8508E738F268}" srcOrd="5" destOrd="0" presId="urn:microsoft.com/office/officeart/2005/8/layout/process2"/>
    <dgm:cxn modelId="{28E4E3F7-5F5D-4977-8889-127E73577399}" type="presParOf" srcId="{CB3C5A8B-96FC-47AC-9FC8-8508E738F268}" destId="{C62A341A-47DE-4B6E-A3C3-F9FC10557C45}" srcOrd="0" destOrd="0" presId="urn:microsoft.com/office/officeart/2005/8/layout/process2"/>
    <dgm:cxn modelId="{6660A0E6-0F77-4B04-A9ED-5DC4A9680A5E}" type="presParOf" srcId="{A7B3382D-ED28-4E14-8588-326650DB0928}" destId="{D65F8E03-13F8-46A0-815F-108226EAC214}" srcOrd="6" destOrd="0" presId="urn:microsoft.com/office/officeart/2005/8/layout/process2"/>
    <dgm:cxn modelId="{614B13C2-114F-4086-A07E-7D1EDFC17242}" type="presParOf" srcId="{A7B3382D-ED28-4E14-8588-326650DB0928}" destId="{D0B4E62A-0B32-4764-B7A8-7C75BDF67CC5}" srcOrd="7" destOrd="0" presId="urn:microsoft.com/office/officeart/2005/8/layout/process2"/>
    <dgm:cxn modelId="{9A424FB3-5935-4F08-A7A6-C61CDE44C4B3}" type="presParOf" srcId="{D0B4E62A-0B32-4764-B7A8-7C75BDF67CC5}" destId="{2715C1D5-1DD6-49FC-B0A7-B7EC551B529D}" srcOrd="0" destOrd="0" presId="urn:microsoft.com/office/officeart/2005/8/layout/process2"/>
    <dgm:cxn modelId="{D2270E19-F27C-425B-9B5C-CBD966213B91}" type="presParOf" srcId="{A7B3382D-ED28-4E14-8588-326650DB0928}" destId="{AF64B7F1-D157-47CA-B46D-6D02E9ECC4F3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27534-B38C-4695-942A-7CAF77559827}">
      <dsp:nvSpPr>
        <dsp:cNvPr id="0" name=""/>
        <dsp:cNvSpPr/>
      </dsp:nvSpPr>
      <dsp:spPr>
        <a:xfrm>
          <a:off x="1495056" y="490"/>
          <a:ext cx="2191487" cy="574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Berlin Sans FB" pitchFamily="34" charset="0"/>
            </a:rPr>
            <a:t>Explain goal &amp; method (verbal / practical)</a:t>
          </a:r>
          <a:endParaRPr lang="en-IN" sz="1600" kern="1200" dirty="0">
            <a:latin typeface="Berlin Sans FB" pitchFamily="34" charset="0"/>
          </a:endParaRPr>
        </a:p>
      </dsp:txBody>
      <dsp:txXfrm>
        <a:off x="1511870" y="17304"/>
        <a:ext cx="2157859" cy="540453"/>
      </dsp:txXfrm>
    </dsp:sp>
    <dsp:sp modelId="{4087E7B5-2F0F-48B7-8DC8-7196CBCB5116}">
      <dsp:nvSpPr>
        <dsp:cNvPr id="0" name=""/>
        <dsp:cNvSpPr/>
      </dsp:nvSpPr>
      <dsp:spPr>
        <a:xfrm rot="5400000">
          <a:off x="2483159" y="588923"/>
          <a:ext cx="215280" cy="2583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100" kern="1200">
            <a:latin typeface="Berlin Sans FB" pitchFamily="34" charset="0"/>
          </a:endParaRPr>
        </a:p>
      </dsp:txBody>
      <dsp:txXfrm rot="-5400000">
        <a:off x="2513298" y="610451"/>
        <a:ext cx="155002" cy="150696"/>
      </dsp:txXfrm>
    </dsp:sp>
    <dsp:sp modelId="{CF1B6933-3725-4325-903B-77927516D767}">
      <dsp:nvSpPr>
        <dsp:cNvPr id="0" name=""/>
        <dsp:cNvSpPr/>
      </dsp:nvSpPr>
      <dsp:spPr>
        <a:xfrm>
          <a:off x="1495056" y="861612"/>
          <a:ext cx="2191487" cy="574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Berlin Sans FB" pitchFamily="34" charset="0"/>
            </a:rPr>
            <a:t>Instruction thru’ physical assistance &amp; modeling</a:t>
          </a:r>
          <a:endParaRPr lang="en-IN" sz="1600" kern="1200" dirty="0">
            <a:latin typeface="Berlin Sans FB" pitchFamily="34" charset="0"/>
          </a:endParaRPr>
        </a:p>
      </dsp:txBody>
      <dsp:txXfrm>
        <a:off x="1511870" y="878426"/>
        <a:ext cx="2157859" cy="540453"/>
      </dsp:txXfrm>
    </dsp:sp>
    <dsp:sp modelId="{B0D3980E-5A05-45B6-B361-149DB1559DC1}">
      <dsp:nvSpPr>
        <dsp:cNvPr id="0" name=""/>
        <dsp:cNvSpPr/>
      </dsp:nvSpPr>
      <dsp:spPr>
        <a:xfrm rot="5400000">
          <a:off x="2483159" y="1450045"/>
          <a:ext cx="215280" cy="2583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100" kern="1200">
            <a:latin typeface="Berlin Sans FB" pitchFamily="34" charset="0"/>
          </a:endParaRPr>
        </a:p>
      </dsp:txBody>
      <dsp:txXfrm rot="-5400000">
        <a:off x="2513298" y="1471573"/>
        <a:ext cx="155002" cy="150696"/>
      </dsp:txXfrm>
    </dsp:sp>
    <dsp:sp modelId="{57E88BA0-0A9A-484C-89E8-6F224E6A5FD0}">
      <dsp:nvSpPr>
        <dsp:cNvPr id="0" name=""/>
        <dsp:cNvSpPr/>
      </dsp:nvSpPr>
      <dsp:spPr>
        <a:xfrm>
          <a:off x="1495056" y="1722734"/>
          <a:ext cx="2191487" cy="574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Berlin Sans FB" pitchFamily="34" charset="0"/>
            </a:rPr>
            <a:t>Plenty of practice</a:t>
          </a:r>
          <a:endParaRPr lang="en-IN" sz="1600" kern="1200" dirty="0">
            <a:latin typeface="Berlin Sans FB" pitchFamily="34" charset="0"/>
          </a:endParaRPr>
        </a:p>
      </dsp:txBody>
      <dsp:txXfrm>
        <a:off x="1511870" y="1739548"/>
        <a:ext cx="2157859" cy="540453"/>
      </dsp:txXfrm>
    </dsp:sp>
    <dsp:sp modelId="{CB3C5A8B-96FC-47AC-9FC8-8508E738F268}">
      <dsp:nvSpPr>
        <dsp:cNvPr id="0" name=""/>
        <dsp:cNvSpPr/>
      </dsp:nvSpPr>
      <dsp:spPr>
        <a:xfrm rot="5400000">
          <a:off x="2483159" y="2311167"/>
          <a:ext cx="215280" cy="2583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100" kern="1200">
            <a:latin typeface="Berlin Sans FB" pitchFamily="34" charset="0"/>
          </a:endParaRPr>
        </a:p>
      </dsp:txBody>
      <dsp:txXfrm rot="-5400000">
        <a:off x="2513298" y="2332695"/>
        <a:ext cx="155002" cy="150696"/>
      </dsp:txXfrm>
    </dsp:sp>
    <dsp:sp modelId="{D65F8E03-13F8-46A0-815F-108226EAC214}">
      <dsp:nvSpPr>
        <dsp:cNvPr id="0" name=""/>
        <dsp:cNvSpPr/>
      </dsp:nvSpPr>
      <dsp:spPr>
        <a:xfrm>
          <a:off x="1495056" y="2583856"/>
          <a:ext cx="2191487" cy="574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Berlin Sans FB" pitchFamily="34" charset="0"/>
            </a:rPr>
            <a:t>Enable self-monitoring &amp; Evaluation</a:t>
          </a:r>
          <a:endParaRPr lang="en-IN" sz="1600" kern="1200" dirty="0">
            <a:latin typeface="Berlin Sans FB" pitchFamily="34" charset="0"/>
          </a:endParaRPr>
        </a:p>
      </dsp:txBody>
      <dsp:txXfrm>
        <a:off x="1511870" y="2600670"/>
        <a:ext cx="2157859" cy="540453"/>
      </dsp:txXfrm>
    </dsp:sp>
    <dsp:sp modelId="{D0B4E62A-0B32-4764-B7A8-7C75BDF67CC5}">
      <dsp:nvSpPr>
        <dsp:cNvPr id="0" name=""/>
        <dsp:cNvSpPr/>
      </dsp:nvSpPr>
      <dsp:spPr>
        <a:xfrm rot="5400000">
          <a:off x="2483159" y="3172289"/>
          <a:ext cx="215280" cy="2583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100" kern="1200">
            <a:latin typeface="Berlin Sans FB" pitchFamily="34" charset="0"/>
          </a:endParaRPr>
        </a:p>
      </dsp:txBody>
      <dsp:txXfrm rot="-5400000">
        <a:off x="2513298" y="3193817"/>
        <a:ext cx="155002" cy="150696"/>
      </dsp:txXfrm>
    </dsp:sp>
    <dsp:sp modelId="{AF64B7F1-D157-47CA-B46D-6D02E9ECC4F3}">
      <dsp:nvSpPr>
        <dsp:cNvPr id="0" name=""/>
        <dsp:cNvSpPr/>
      </dsp:nvSpPr>
      <dsp:spPr>
        <a:xfrm>
          <a:off x="1495056" y="3444978"/>
          <a:ext cx="2191487" cy="5740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Berlin Sans FB" pitchFamily="34" charset="0"/>
            </a:rPr>
            <a:t>Help to </a:t>
          </a:r>
          <a:r>
            <a:rPr lang="en-US" sz="1600" kern="1200" dirty="0" err="1">
              <a:latin typeface="Berlin Sans FB" pitchFamily="34" charset="0"/>
            </a:rPr>
            <a:t>generalise</a:t>
          </a:r>
          <a:endParaRPr lang="en-IN" sz="1600" kern="1200" dirty="0">
            <a:latin typeface="Berlin Sans FB" pitchFamily="34" charset="0"/>
          </a:endParaRPr>
        </a:p>
      </dsp:txBody>
      <dsp:txXfrm>
        <a:off x="1511870" y="3461792"/>
        <a:ext cx="2157859" cy="540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1FF3-FBF6-4C74-87C0-6D83EC576614}" type="datetimeFigureOut">
              <a:rPr lang="en-US" smtClean="0"/>
              <a:pPr/>
              <a:t>10/18/2019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9E0CF-C1A4-4D71-A19E-24C3BDB5C7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9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82563" indent="-182563">
              <a:buSzPct val="150000"/>
              <a:defRPr sz="2400">
                <a:solidFill>
                  <a:srgbClr val="002060"/>
                </a:solidFill>
              </a:defRPr>
            </a:lvl1pPr>
            <a:lvl2pPr marL="355600" indent="-173038">
              <a:buSzPct val="90000"/>
              <a:buFont typeface="Courier New" pitchFamily="49" charset="0"/>
              <a:buChar char="o"/>
              <a:defRPr sz="2400">
                <a:solidFill>
                  <a:srgbClr val="002060"/>
                </a:solidFill>
              </a:defRPr>
            </a:lvl2pPr>
            <a:lvl3pPr marL="538163" indent="-182563">
              <a:buSzPct val="125000"/>
              <a:buFont typeface="Wingdings" pitchFamily="2" charset="2"/>
              <a:buChar char="§"/>
              <a:defRPr sz="2400">
                <a:solidFill>
                  <a:srgbClr val="002060"/>
                </a:solidFill>
              </a:defRPr>
            </a:lvl3pPr>
            <a:lvl4pPr marL="720725" indent="-182563">
              <a:buSzPct val="80000"/>
              <a:buFont typeface="Calibri" pitchFamily="34" charset="0"/>
              <a:buChar char="□"/>
              <a:defRPr sz="2400">
                <a:solidFill>
                  <a:srgbClr val="002060"/>
                </a:solidFill>
              </a:defRPr>
            </a:lvl4pPr>
            <a:lvl5pPr marL="893763" indent="-173038">
              <a:buFont typeface="Arial" pitchFamily="34" charset="0"/>
              <a:buChar char="~"/>
              <a:defRPr sz="24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rgbClr val="00206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480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8978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2931" y="4809351"/>
            <a:ext cx="178766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G. Malar, AIISH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3762" y="-72000"/>
            <a:ext cx="25186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2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Deaf-Blindness</a:t>
            </a:r>
          </a:p>
        </p:txBody>
      </p:sp>
      <p:pic>
        <p:nvPicPr>
          <p:cNvPr id="9" name="Picture 8" descr="ac60f9034eb99ab9dc2ef8286b60746b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690146" y="4800600"/>
            <a:ext cx="274285" cy="27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18" y="0"/>
            <a:ext cx="957563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latin typeface="Berlin Sans FB Dem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www.wsdsonline.org/routin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hyperlink" Target="mailto:malar.aiish@gmail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</a:t>
            </a:r>
            <a:r>
              <a:rPr lang="en-US" dirty="0" err="1"/>
              <a:t>Locomotor</a:t>
            </a:r>
            <a:r>
              <a:rPr lang="en-US" dirty="0"/>
              <a:t> &amp; </a:t>
            </a:r>
            <a:r>
              <a:rPr lang="en-US"/>
              <a:t>Multiple Disabilities-5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6981"/>
            <a:ext cx="6400800" cy="1314450"/>
          </a:xfrm>
        </p:spPr>
        <p:txBody>
          <a:bodyPr/>
          <a:lstStyle/>
          <a:p>
            <a:r>
              <a:rPr lang="en-US" dirty="0"/>
              <a:t>Unit 4: Deaf-Blindness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335" y="3031331"/>
            <a:ext cx="4979329" cy="1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4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…Education…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Strategies in Education…</a:t>
            </a:r>
          </a:p>
          <a:p>
            <a:pPr lvl="1"/>
            <a:r>
              <a:rPr lang="en-US" dirty="0"/>
              <a:t>Teaching-learning schedules</a:t>
            </a:r>
          </a:p>
          <a:p>
            <a:pPr lvl="2"/>
            <a:r>
              <a:rPr lang="en-US" dirty="0"/>
              <a:t>Make use of teachable moment</a:t>
            </a:r>
          </a:p>
          <a:p>
            <a:pPr lvl="2"/>
            <a:r>
              <a:rPr lang="en-US" dirty="0"/>
              <a:t>Structured routines</a:t>
            </a:r>
          </a:p>
          <a:p>
            <a:pPr lvl="3"/>
            <a:r>
              <a:rPr lang="en-US" dirty="0"/>
              <a:t>Specific sequence of activities </a:t>
            </a:r>
          </a:p>
          <a:p>
            <a:pPr lvl="3"/>
            <a:r>
              <a:rPr lang="en-US" dirty="0"/>
              <a:t>Typical methods of training</a:t>
            </a:r>
          </a:p>
          <a:p>
            <a:pPr lvl="2"/>
            <a:r>
              <a:rPr lang="en-US" dirty="0"/>
              <a:t>More time to complete tasks</a:t>
            </a:r>
          </a:p>
          <a:p>
            <a:pPr lvl="2"/>
            <a:r>
              <a:rPr lang="en-US" dirty="0"/>
              <a:t>Repetitive exercises for mastery</a:t>
            </a:r>
          </a:p>
          <a:p>
            <a:pPr lvl="2"/>
            <a:r>
              <a:rPr lang="en-US" dirty="0"/>
              <a:t>Durations acc’ ability level &amp; concentration capability </a:t>
            </a:r>
          </a:p>
          <a:p>
            <a:pPr lvl="2"/>
            <a:r>
              <a:rPr lang="en-US" dirty="0"/>
              <a:t>Intercessions &amp; diversions whenever necessary</a:t>
            </a:r>
          </a:p>
        </p:txBody>
      </p:sp>
      <p:pic>
        <p:nvPicPr>
          <p:cNvPr id="5" name="Picture 4" descr="37efe1aca93047bdc85d93d9a1499fe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971550"/>
            <a:ext cx="4176000" cy="31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35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…Education…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1"/>
            <a:ext cx="5638800" cy="41147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Strategies in Education…</a:t>
            </a:r>
          </a:p>
          <a:p>
            <a:pPr lvl="1"/>
            <a:r>
              <a:rPr lang="en-US" dirty="0"/>
              <a:t>Teaching-learning environment</a:t>
            </a:r>
          </a:p>
          <a:p>
            <a:pPr lvl="2"/>
            <a:r>
              <a:rPr lang="en-US" dirty="0"/>
              <a:t>Natural setting (as much as possible)</a:t>
            </a:r>
          </a:p>
          <a:p>
            <a:pPr lvl="2"/>
            <a:r>
              <a:rPr lang="en-US" dirty="0"/>
              <a:t>Modified environment focusing on easy accessibility </a:t>
            </a:r>
          </a:p>
          <a:p>
            <a:pPr lvl="2"/>
            <a:r>
              <a:rPr lang="en-US" dirty="0"/>
              <a:t>Classroom adaptations with necessary prosthetic fittings</a:t>
            </a:r>
          </a:p>
          <a:p>
            <a:pPr lvl="1"/>
            <a:r>
              <a:rPr lang="en-US" dirty="0"/>
              <a:t>Teaching-learning aids</a:t>
            </a:r>
          </a:p>
          <a:p>
            <a:pPr lvl="2"/>
            <a:r>
              <a:rPr lang="en-US" dirty="0"/>
              <a:t>Multisensory, especially providing for tactual input</a:t>
            </a:r>
          </a:p>
          <a:p>
            <a:pPr lvl="2"/>
            <a:r>
              <a:rPr lang="en-US" dirty="0"/>
              <a:t>Incorporation of variety of real environmental stimuli </a:t>
            </a:r>
          </a:p>
          <a:p>
            <a:pPr lvl="2"/>
            <a:r>
              <a:rPr lang="en-US" dirty="0"/>
              <a:t>Use of ‘Tactile / Experience Books’ to record learning experiences </a:t>
            </a:r>
          </a:p>
          <a:p>
            <a:pPr lvl="2"/>
            <a:r>
              <a:rPr lang="en-US" dirty="0"/>
              <a:t>Substituting textbooks / practical records</a:t>
            </a:r>
          </a:p>
          <a:p>
            <a:pPr lvl="2"/>
            <a:r>
              <a:rPr lang="en-US" dirty="0"/>
              <a:t>With embossed illustrations, samples of learning materials &amp; info in large </a:t>
            </a:r>
            <a:r>
              <a:rPr lang="en-US"/>
              <a:t>print and/or </a:t>
            </a:r>
            <a:r>
              <a:rPr lang="en-US" dirty="0" err="1"/>
              <a:t>braille</a:t>
            </a:r>
            <a:r>
              <a:rPr lang="en-US" dirty="0"/>
              <a:t> </a:t>
            </a:r>
          </a:p>
          <a:p>
            <a:pPr lvl="1">
              <a:buNone/>
            </a:pPr>
            <a:endParaRPr lang="en-IN" dirty="0"/>
          </a:p>
        </p:txBody>
      </p:sp>
      <p:pic>
        <p:nvPicPr>
          <p:cNvPr id="4" name="Picture 3" descr="f79dbe3d00e5bb36c9293805e72b29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628651"/>
            <a:ext cx="2247900" cy="1507331"/>
          </a:xfrm>
          <a:prstGeom prst="rect">
            <a:avLst/>
          </a:prstGeom>
        </p:spPr>
      </p:pic>
      <p:pic>
        <p:nvPicPr>
          <p:cNvPr id="5" name="Picture 4" descr="MaryAnn Demcha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9280" y="3543301"/>
            <a:ext cx="1306143" cy="1226798"/>
          </a:xfrm>
          <a:prstGeom prst="rect">
            <a:avLst/>
          </a:prstGeom>
        </p:spPr>
      </p:pic>
      <p:pic>
        <p:nvPicPr>
          <p:cNvPr id="6" name="Picture 5" descr="77f4e840bb118766a9b8349d626073d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2228850"/>
            <a:ext cx="2247900" cy="126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350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…Education…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Strategies in Education…</a:t>
            </a:r>
          </a:p>
          <a:p>
            <a:pPr lvl="1"/>
            <a:r>
              <a:rPr lang="en-US" dirty="0"/>
              <a:t>Evaluation</a:t>
            </a:r>
          </a:p>
          <a:p>
            <a:pPr lvl="2"/>
            <a:r>
              <a:rPr lang="en-US" dirty="0"/>
              <a:t>Periodic</a:t>
            </a:r>
          </a:p>
          <a:p>
            <a:pPr lvl="2"/>
            <a:r>
              <a:rPr lang="en-US" dirty="0"/>
              <a:t>Based on </a:t>
            </a:r>
            <a:r>
              <a:rPr lang="en-US" dirty="0" err="1"/>
              <a:t>individualised</a:t>
            </a:r>
            <a:r>
              <a:rPr lang="en-US" dirty="0"/>
              <a:t> learning criteria</a:t>
            </a:r>
          </a:p>
          <a:p>
            <a:pPr lvl="2"/>
            <a:r>
              <a:rPr lang="en-US" dirty="0"/>
              <a:t>Incorporated into learning experience</a:t>
            </a:r>
          </a:p>
          <a:p>
            <a:pPr lvl="2"/>
            <a:r>
              <a:rPr lang="en-US" dirty="0"/>
              <a:t>Gradual enablement of self-evaluation</a:t>
            </a:r>
          </a:p>
          <a:p>
            <a:pPr lvl="2"/>
            <a:r>
              <a:rPr lang="en-US" dirty="0"/>
              <a:t>Multidisciplinary perspective</a:t>
            </a:r>
          </a:p>
          <a:p>
            <a:pPr lvl="1"/>
            <a:r>
              <a:rPr lang="en-US" dirty="0"/>
              <a:t>Reinforcement</a:t>
            </a:r>
          </a:p>
          <a:p>
            <a:pPr lvl="2"/>
            <a:r>
              <a:rPr lang="en-US" dirty="0"/>
              <a:t>Ample</a:t>
            </a:r>
          </a:p>
          <a:p>
            <a:pPr lvl="2"/>
            <a:r>
              <a:rPr lang="en-US" dirty="0"/>
              <a:t>Immediate</a:t>
            </a:r>
          </a:p>
          <a:p>
            <a:pPr lvl="2"/>
            <a:r>
              <a:rPr lang="en-US" dirty="0"/>
              <a:t>Concrete</a:t>
            </a:r>
          </a:p>
          <a:p>
            <a:pPr lvl="2"/>
            <a:r>
              <a:rPr lang="en-US" dirty="0"/>
              <a:t>Positive &amp; </a:t>
            </a:r>
            <a:r>
              <a:rPr lang="en-US"/>
              <a:t>Highly motivating</a:t>
            </a:r>
            <a:endParaRPr lang="en-US" dirty="0"/>
          </a:p>
          <a:p>
            <a:pPr lvl="1">
              <a:buNone/>
            </a:pPr>
            <a:endParaRPr lang="en-IN" dirty="0"/>
          </a:p>
        </p:txBody>
      </p:sp>
      <p:pic>
        <p:nvPicPr>
          <p:cNvPr id="6" name="Picture 5" descr="110602NS-AG-ITZELCHAVEZ0010_5521840_ver1_0_640_4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3143250"/>
            <a:ext cx="3090930" cy="1543050"/>
          </a:xfrm>
          <a:prstGeom prst="rect">
            <a:avLst/>
          </a:prstGeom>
        </p:spPr>
      </p:pic>
      <p:pic>
        <p:nvPicPr>
          <p:cNvPr id="8" name="Picture 7" descr="communication board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1371600"/>
            <a:ext cx="19050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204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…Education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Sequence of Instruction</a:t>
            </a:r>
            <a:endParaRPr lang="en-IN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54859181"/>
              </p:ext>
            </p:extLst>
          </p:nvPr>
        </p:nvGraphicFramePr>
        <p:xfrm>
          <a:off x="3200400" y="1123950"/>
          <a:ext cx="5181600" cy="401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08a93dd59ca3b56b3ec4a6663859209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6770" y="1809750"/>
            <a:ext cx="1828800" cy="1028700"/>
          </a:xfrm>
          <a:prstGeom prst="rect">
            <a:avLst/>
          </a:prstGeom>
        </p:spPr>
      </p:pic>
      <p:pic>
        <p:nvPicPr>
          <p:cNvPr id="9" name="Picture 8" descr="BookMaking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71800" y="4095750"/>
            <a:ext cx="1680000" cy="945000"/>
          </a:xfrm>
          <a:prstGeom prst="rect">
            <a:avLst/>
          </a:prstGeom>
        </p:spPr>
      </p:pic>
      <p:pic>
        <p:nvPicPr>
          <p:cNvPr id="12" name="Picture 11" descr="child-adult-aac-hand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56410" y="2952750"/>
            <a:ext cx="2240000" cy="9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937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Enrich Your Experience…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You can gain practical knowledge about structured training routines for the deaf-blind by observing videos available at the website of Washington Sensory Disabilities Services </a:t>
            </a:r>
            <a:r>
              <a:rPr lang="en-GB" sz="2000" u="sng" dirty="0">
                <a:hlinkClick r:id="rId2"/>
              </a:rPr>
              <a:t>https://www.wsdsonline.org/routines/</a:t>
            </a:r>
            <a:endParaRPr lang="en-GB" sz="2000" dirty="0"/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350769"/>
            <a:ext cx="4320000" cy="27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User\Pictures\Clipart Pictures\AN00790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38150"/>
            <a:ext cx="843379" cy="87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821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Well done! You have completed the fourth unit, as well as this course on </a:t>
            </a:r>
            <a:r>
              <a:rPr lang="en-GB" dirty="0" err="1"/>
              <a:t>locomotor</a:t>
            </a:r>
            <a:r>
              <a:rPr lang="en-GB" dirty="0"/>
              <a:t> and multiple disabilities.  </a:t>
            </a:r>
          </a:p>
          <a:p>
            <a:r>
              <a:rPr lang="en-GB" dirty="0"/>
              <a:t>I hope that this supplementary exercise was helpful in stabilising and enriching your learning. </a:t>
            </a:r>
          </a:p>
          <a:p>
            <a:r>
              <a:rPr lang="en-GB" dirty="0"/>
              <a:t>This semester, we did not have time to conduct an unit test in this concluding unit, so please proceed further to complete the test online.  </a:t>
            </a:r>
          </a:p>
          <a:p>
            <a:r>
              <a:rPr lang="en-GB" dirty="0"/>
              <a:t>I would also like to have your feedback about this online learning platform.  </a:t>
            </a:r>
          </a:p>
          <a:p>
            <a:r>
              <a:rPr lang="en-GB" dirty="0"/>
              <a:t>If you have any further doubts or queries please mail to me at </a:t>
            </a:r>
            <a:r>
              <a:rPr lang="en-GB" dirty="0">
                <a:hlinkClick r:id="rId2"/>
              </a:rPr>
              <a:t>malar.aiish@gmail.com</a:t>
            </a:r>
            <a:r>
              <a:rPr lang="en-GB" dirty="0"/>
              <a:t> </a:t>
            </a:r>
          </a:p>
        </p:txBody>
      </p:sp>
      <p:pic>
        <p:nvPicPr>
          <p:cNvPr id="4" name="Picture 2" descr="C:\Users\User\Pictures\Clipart Pictures\AG00092_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279" y="3714750"/>
            <a:ext cx="92572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552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255" y="1390650"/>
            <a:ext cx="237949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48116" y="590550"/>
            <a:ext cx="5247768" cy="39624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</a:bodyPr>
          <a:lstStyle/>
          <a:p>
            <a:pPr algn="ctr"/>
            <a:r>
              <a:rPr lang="en-US" sz="6000" b="1" dirty="0">
                <a:ln w="28575">
                  <a:solidFill>
                    <a:srgbClr val="C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Best Wishes for</a:t>
            </a:r>
          </a:p>
          <a:p>
            <a:pPr algn="ctr"/>
            <a:endParaRPr lang="en-US" sz="6000" b="1" dirty="0">
              <a:ln w="28575">
                <a:solidFill>
                  <a:srgbClr val="C00000"/>
                </a:solidFill>
              </a:ln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6000" b="1" dirty="0">
                <a:ln w="28575">
                  <a:solidFill>
                    <a:srgbClr val="C00000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Semester Exams</a:t>
            </a:r>
          </a:p>
        </p:txBody>
      </p:sp>
    </p:spTree>
    <p:extLst>
      <p:ext uri="{BB962C8B-B14F-4D97-AF65-F5344CB8AC3E}">
        <p14:creationId xmlns:p14="http://schemas.microsoft.com/office/powerpoint/2010/main" val="356547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Deaf-Blindness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Definition, causes, classification, prevalence and characteristics of deaf-blindness </a:t>
            </a:r>
            <a:endParaRPr lang="en-IN" dirty="0"/>
          </a:p>
          <a:p>
            <a:r>
              <a:rPr lang="en-US" dirty="0"/>
              <a:t>Effects and implications of deaf-blindness on activities of daily living &amp; education </a:t>
            </a:r>
            <a:endParaRPr lang="en-IN" dirty="0"/>
          </a:p>
          <a:p>
            <a:r>
              <a:rPr lang="en-US" dirty="0"/>
              <a:t>Screening, assessment, identification &amp; interventional strategies of deaf-blindness </a:t>
            </a:r>
            <a:endParaRPr lang="en-IN" dirty="0"/>
          </a:p>
          <a:p>
            <a:r>
              <a:rPr lang="en-US" dirty="0"/>
              <a:t>Fostering early communication development: Methods, assistive devices and practices including AAC </a:t>
            </a:r>
            <a:endParaRPr lang="en-IN" dirty="0"/>
          </a:p>
          <a:p>
            <a:r>
              <a:rPr lang="en-US" dirty="0"/>
              <a:t>Addressing orientation, mobility and educational needs of students with deaf-blindness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327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4: Deaf Blindness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Definition, causes, classification, prevalence and characteristics of deaf-blindness </a:t>
            </a:r>
            <a:endParaRPr lang="en-IN" dirty="0"/>
          </a:p>
          <a:p>
            <a:r>
              <a:rPr lang="en-US" dirty="0"/>
              <a:t>Effects and implications of deaf-blindness on activities of daily living &amp; education </a:t>
            </a:r>
            <a:endParaRPr lang="en-IN" dirty="0"/>
          </a:p>
          <a:p>
            <a:r>
              <a:rPr lang="en-US" dirty="0"/>
              <a:t>Screening, assessment, identification &amp; interventional strategies of deaf-blindness </a:t>
            </a:r>
            <a:endParaRPr lang="en-IN" dirty="0"/>
          </a:p>
          <a:p>
            <a:r>
              <a:rPr lang="en-US" dirty="0"/>
              <a:t>Fostering early communication development: Methods, assistive devices and practices including AAC </a:t>
            </a:r>
            <a:endParaRPr lang="en-IN" dirty="0"/>
          </a:p>
          <a:p>
            <a:r>
              <a:rPr lang="en-US" dirty="0"/>
              <a:t>Addressing orientation, mobility and educational needs of students with deaf-blindness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685800" y="4057650"/>
            <a:ext cx="7848000" cy="621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10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1"/>
            <a:ext cx="8229600" cy="377190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Individualised Instruction…</a:t>
            </a:r>
          </a:p>
          <a:p>
            <a:pPr lvl="1"/>
            <a:r>
              <a:rPr lang="en-GB" dirty="0"/>
              <a:t>Individualised plan with realistic expectations from baseline assessment </a:t>
            </a:r>
            <a:endParaRPr lang="en-GB" dirty="0">
              <a:sym typeface="Wingdings" pitchFamily="2" charset="2"/>
            </a:endParaRPr>
          </a:p>
          <a:p>
            <a:pPr lvl="1"/>
            <a:r>
              <a:rPr lang="en-GB" dirty="0">
                <a:sym typeface="Wingdings" pitchFamily="2" charset="2"/>
              </a:rPr>
              <a:t>Set meaningful targets aiming at as much as independence as possible</a:t>
            </a:r>
            <a:endParaRPr lang="en-GB" dirty="0"/>
          </a:p>
          <a:p>
            <a:pPr lvl="1"/>
            <a:r>
              <a:rPr lang="en-GB" dirty="0"/>
              <a:t>Anticipatory training for deterioration of skills in progressive conditions (like Usher Syndrome)</a:t>
            </a:r>
          </a:p>
          <a:p>
            <a:pPr lvl="1"/>
            <a:r>
              <a:rPr lang="en-GB" dirty="0"/>
              <a:t>Personalised plans for specific transitional stages</a:t>
            </a:r>
          </a:p>
          <a:p>
            <a:pPr lvl="1"/>
            <a:r>
              <a:rPr lang="en-GB" dirty="0"/>
              <a:t>Appropriate setting as per functional level of learner</a:t>
            </a:r>
          </a:p>
          <a:p>
            <a:pPr lvl="2"/>
            <a:r>
              <a:rPr lang="en-GB" dirty="0"/>
              <a:t>Sheltered</a:t>
            </a:r>
          </a:p>
          <a:p>
            <a:pPr lvl="2"/>
            <a:r>
              <a:rPr lang="en-GB" dirty="0"/>
              <a:t>Mainstreamed</a:t>
            </a:r>
          </a:p>
          <a:p>
            <a:pPr lvl="1"/>
            <a:r>
              <a:rPr lang="en-GB" dirty="0"/>
              <a:t>Whatever setting of education – curriculum has be individualised</a:t>
            </a:r>
          </a:p>
          <a:p>
            <a:pPr lvl="2"/>
            <a:r>
              <a:rPr lang="en-GB" dirty="0"/>
              <a:t>Individualised educational plan</a:t>
            </a:r>
          </a:p>
          <a:p>
            <a:pPr lvl="2"/>
            <a:r>
              <a:rPr lang="en-GB" dirty="0"/>
              <a:t>Adapted curriculum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98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57250"/>
          </a:xfrm>
        </p:spPr>
        <p:txBody>
          <a:bodyPr/>
          <a:lstStyle/>
          <a:p>
            <a:r>
              <a:rPr lang="en-US" dirty="0"/>
              <a:t>…Education…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0100"/>
            <a:ext cx="8229600" cy="4343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Functional Curriculum</a:t>
            </a:r>
          </a:p>
          <a:p>
            <a:pPr lvl="1"/>
            <a:r>
              <a:rPr lang="en-US" dirty="0"/>
              <a:t>Training in –</a:t>
            </a:r>
          </a:p>
          <a:p>
            <a:pPr lvl="2"/>
            <a:r>
              <a:rPr lang="en-US" dirty="0"/>
              <a:t>Independent living skills</a:t>
            </a:r>
          </a:p>
          <a:p>
            <a:pPr lvl="3"/>
            <a:r>
              <a:rPr lang="en-US" dirty="0"/>
              <a:t>For carrying activities of daily living</a:t>
            </a:r>
          </a:p>
          <a:p>
            <a:pPr lvl="3"/>
            <a:r>
              <a:rPr lang="en-US" dirty="0"/>
              <a:t>To  take care of self</a:t>
            </a:r>
          </a:p>
          <a:p>
            <a:pPr lvl="2"/>
            <a:r>
              <a:rPr lang="en-US" dirty="0"/>
              <a:t>Orientation &amp; mobility</a:t>
            </a:r>
          </a:p>
          <a:p>
            <a:pPr lvl="3"/>
            <a:r>
              <a:rPr lang="en-US" dirty="0"/>
              <a:t>To get oneself oriented to the environment </a:t>
            </a:r>
          </a:p>
          <a:p>
            <a:pPr lvl="3"/>
            <a:r>
              <a:rPr lang="en-US" dirty="0"/>
              <a:t>To move around independently</a:t>
            </a:r>
          </a:p>
          <a:p>
            <a:pPr lvl="2"/>
            <a:r>
              <a:rPr lang="en-US" dirty="0"/>
              <a:t>Communication</a:t>
            </a:r>
          </a:p>
          <a:p>
            <a:pPr lvl="3"/>
            <a:r>
              <a:rPr lang="en-US" dirty="0"/>
              <a:t>To </a:t>
            </a:r>
            <a:r>
              <a:rPr lang="en-US" dirty="0" err="1"/>
              <a:t>b’com</a:t>
            </a:r>
            <a:r>
              <a:rPr lang="en-US" dirty="0"/>
              <a:t> aware of  communicational efforts from environment &amp; respond appropriately</a:t>
            </a:r>
          </a:p>
          <a:p>
            <a:pPr lvl="3"/>
            <a:r>
              <a:rPr lang="en-US" dirty="0"/>
              <a:t>To express needs, information, thoughts &amp; emotions in social appropriate way</a:t>
            </a:r>
          </a:p>
          <a:p>
            <a:pPr lvl="2"/>
            <a:r>
              <a:rPr lang="en-US" dirty="0"/>
              <a:t>Functional academics and/or vocational training</a:t>
            </a:r>
          </a:p>
          <a:p>
            <a:pPr lvl="3"/>
            <a:r>
              <a:rPr lang="en-US" dirty="0"/>
              <a:t>To master reading, writing &amp; number skills necessary for daily life survival</a:t>
            </a:r>
          </a:p>
          <a:p>
            <a:pPr lvl="3"/>
            <a:r>
              <a:rPr lang="en-US" dirty="0"/>
              <a:t>To acquire productive skills for meaningful occupation of time, and if possible means of earning</a:t>
            </a:r>
          </a:p>
          <a:p>
            <a:pPr lvl="2"/>
            <a:r>
              <a:rPr lang="en-US" dirty="0"/>
              <a:t>Community living skills</a:t>
            </a:r>
          </a:p>
          <a:p>
            <a:pPr lvl="3"/>
            <a:r>
              <a:rPr lang="en-US" dirty="0"/>
              <a:t>To integrate with the social milieu</a:t>
            </a:r>
          </a:p>
          <a:p>
            <a:pPr lvl="3"/>
            <a:r>
              <a:rPr lang="en-US" dirty="0"/>
              <a:t>To maintain mutually contributing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533734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…Education…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978"/>
            <a:ext cx="6400800" cy="339447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Orientation &amp; Mobility…</a:t>
            </a:r>
          </a:p>
          <a:p>
            <a:pPr lvl="1"/>
            <a:r>
              <a:rPr lang="en-US" dirty="0"/>
              <a:t>More difficult for individuals with loss of both visual &amp; hearing</a:t>
            </a:r>
          </a:p>
          <a:p>
            <a:pPr lvl="1"/>
            <a:r>
              <a:rPr lang="en-US" dirty="0"/>
              <a:t>As they cannot access both sights &amp; sound signals that are helpful in human environmental navigation</a:t>
            </a:r>
          </a:p>
          <a:p>
            <a:pPr lvl="1"/>
            <a:r>
              <a:rPr lang="en-US" dirty="0"/>
              <a:t>Hence to make use of alternates like</a:t>
            </a:r>
          </a:p>
          <a:p>
            <a:pPr lvl="2"/>
            <a:r>
              <a:rPr lang="en-US" dirty="0"/>
              <a:t>Tactile cues</a:t>
            </a:r>
          </a:p>
          <a:p>
            <a:pPr lvl="2"/>
            <a:r>
              <a:rPr lang="en-US" dirty="0"/>
              <a:t>Adapted signage</a:t>
            </a:r>
          </a:p>
          <a:p>
            <a:pPr lvl="2"/>
            <a:r>
              <a:rPr lang="en-US" dirty="0"/>
              <a:t>Guide &amp; hearing dogs</a:t>
            </a:r>
          </a:p>
          <a:p>
            <a:pPr lvl="2"/>
            <a:r>
              <a:rPr lang="en-US" dirty="0"/>
              <a:t>Human assistance</a:t>
            </a:r>
          </a:p>
        </p:txBody>
      </p:sp>
      <p:pic>
        <p:nvPicPr>
          <p:cNvPr id="5" name="Picture 4" descr="images75WLCEL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3657601"/>
            <a:ext cx="1543050" cy="907256"/>
          </a:xfrm>
          <a:prstGeom prst="snip2DiagRect">
            <a:avLst/>
          </a:prstGeom>
        </p:spPr>
      </p:pic>
      <p:pic>
        <p:nvPicPr>
          <p:cNvPr id="6" name="Picture 5" descr="4f3f6382c586fcb2248e25df54b4c0b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9370" y="1733550"/>
            <a:ext cx="1174030" cy="1317053"/>
          </a:xfrm>
          <a:prstGeom prst="snip2DiagRect">
            <a:avLst/>
          </a:prstGeom>
        </p:spPr>
      </p:pic>
    </p:spTree>
    <p:extLst>
      <p:ext uri="{BB962C8B-B14F-4D97-AF65-F5344CB8AC3E}">
        <p14:creationId xmlns:p14="http://schemas.microsoft.com/office/powerpoint/2010/main" val="72353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…Education…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300"/>
            <a:ext cx="6248400" cy="3510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Orientation &amp; Mobility…</a:t>
            </a:r>
          </a:p>
          <a:p>
            <a:pPr lvl="1"/>
            <a:r>
              <a:rPr lang="en-US" dirty="0"/>
              <a:t>Training to get oriented to environment &amp; move around with help of</a:t>
            </a:r>
          </a:p>
          <a:p>
            <a:pPr lvl="2"/>
            <a:r>
              <a:rPr lang="en-US" dirty="0"/>
              <a:t>Tactual exploration</a:t>
            </a:r>
          </a:p>
          <a:p>
            <a:pPr lvl="2"/>
            <a:r>
              <a:rPr lang="en-US" dirty="0"/>
              <a:t>Warmth, pressure &amp; light variations in atmosphere</a:t>
            </a:r>
          </a:p>
          <a:p>
            <a:pPr lvl="2"/>
            <a:r>
              <a:rPr lang="en-US" dirty="0"/>
              <a:t>Residual vision &amp; hearing available</a:t>
            </a:r>
          </a:p>
          <a:p>
            <a:pPr lvl="1"/>
            <a:r>
              <a:rPr lang="en-US" dirty="0"/>
              <a:t>Adaptations in closed environments</a:t>
            </a:r>
          </a:p>
          <a:p>
            <a:pPr lvl="2"/>
            <a:r>
              <a:rPr lang="en-US" dirty="0"/>
              <a:t>Structured &amp; simple layout/ floor plan</a:t>
            </a:r>
          </a:p>
          <a:p>
            <a:pPr lvl="2"/>
            <a:r>
              <a:rPr lang="en-US" dirty="0"/>
              <a:t>Uncomplicated pathways &amp; routes</a:t>
            </a:r>
          </a:p>
          <a:p>
            <a:pPr lvl="2"/>
            <a:r>
              <a:rPr lang="en-US" dirty="0"/>
              <a:t>Minimal &amp; essential articles &amp; furnishing</a:t>
            </a:r>
          </a:p>
          <a:p>
            <a:pPr lvl="2"/>
            <a:r>
              <a:rPr lang="en-US" dirty="0"/>
              <a:t>Thorough </a:t>
            </a:r>
            <a:r>
              <a:rPr lang="en-US" dirty="0" err="1"/>
              <a:t>familiarisation</a:t>
            </a:r>
            <a:r>
              <a:rPr lang="en-US" dirty="0"/>
              <a:t> to persons &amp; objects in environment (even </a:t>
            </a:r>
            <a:r>
              <a:rPr lang="en-US" dirty="0" err="1"/>
              <a:t>tho</a:t>
            </a:r>
            <a:r>
              <a:rPr lang="en-US" dirty="0"/>
              <a:t>’ they may not interact regularly/ frequently)</a:t>
            </a:r>
          </a:p>
          <a:p>
            <a:pPr lvl="2"/>
            <a:r>
              <a:rPr lang="en-US" dirty="0"/>
              <a:t>Adapted (tactile  &amp; other) signage at accessible levels</a:t>
            </a:r>
          </a:p>
          <a:p>
            <a:pPr lvl="2"/>
            <a:endParaRPr lang="en-IN" dirty="0"/>
          </a:p>
        </p:txBody>
      </p:sp>
      <p:pic>
        <p:nvPicPr>
          <p:cNvPr id="4" name="Picture 3" descr="disabled_gents_toil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3371850"/>
            <a:ext cx="2175872" cy="1080000"/>
          </a:xfrm>
          <a:prstGeom prst="rect">
            <a:avLst/>
          </a:prstGeom>
        </p:spPr>
      </p:pic>
      <p:pic>
        <p:nvPicPr>
          <p:cNvPr id="6" name="Picture 5" descr="9fedb7741219d51a40537c36c088142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1828800"/>
            <a:ext cx="2164586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0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…Education…</a:t>
            </a:r>
            <a:endParaRPr lang="en-IN" dirty="0"/>
          </a:p>
        </p:txBody>
      </p:sp>
      <p:pic>
        <p:nvPicPr>
          <p:cNvPr id="9" name="Picture 8" descr="TN_blind-man-using-cane-with-his-d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54750" y="1962150"/>
            <a:ext cx="3302000" cy="1905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978"/>
            <a:ext cx="6858000" cy="379452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Orientation &amp; Mobility…</a:t>
            </a:r>
          </a:p>
          <a:p>
            <a:pPr lvl="1"/>
            <a:r>
              <a:rPr lang="en-US" dirty="0"/>
              <a:t>Outdoor commutation</a:t>
            </a:r>
          </a:p>
          <a:p>
            <a:pPr lvl="2"/>
            <a:r>
              <a:rPr lang="en-US" dirty="0"/>
              <a:t>Red &amp; white cane ID </a:t>
            </a:r>
          </a:p>
          <a:p>
            <a:pPr lvl="2"/>
            <a:r>
              <a:rPr lang="en-US" dirty="0"/>
              <a:t>Human assistance &amp; facilitation, especially in new environments</a:t>
            </a:r>
          </a:p>
          <a:p>
            <a:pPr lvl="2"/>
            <a:r>
              <a:rPr lang="en-US" dirty="0"/>
              <a:t>Prior orientation &amp; mobility training in custom routes</a:t>
            </a:r>
          </a:p>
          <a:p>
            <a:pPr lvl="2"/>
            <a:r>
              <a:rPr lang="en-US" dirty="0"/>
              <a:t>Social alerts to (significant) people in the environment</a:t>
            </a:r>
          </a:p>
          <a:p>
            <a:pPr lvl="2"/>
            <a:r>
              <a:rPr lang="en-US" dirty="0"/>
              <a:t>Training to use of ASSISTANCE CARDS (small printed cards with brief information) along with gestures &amp; other alternate and supportive modes of communication – </a:t>
            </a:r>
          </a:p>
          <a:p>
            <a:pPr lvl="3"/>
            <a:r>
              <a:rPr lang="en-US" dirty="0"/>
              <a:t>To identify oneself (I’m DEAF-BIND)</a:t>
            </a:r>
          </a:p>
          <a:p>
            <a:pPr lvl="3"/>
            <a:r>
              <a:rPr lang="en-US" dirty="0"/>
              <a:t>To ask for directions &amp; help (Please help CROSS STREET)</a:t>
            </a:r>
          </a:p>
          <a:p>
            <a:pPr lvl="3"/>
            <a:r>
              <a:rPr lang="en-US" dirty="0"/>
              <a:t>To suggest means to communicate (TAP ME on side I need to turn)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165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…Education…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978"/>
            <a:ext cx="8229600" cy="3794522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Strategies in Education…</a:t>
            </a:r>
          </a:p>
          <a:p>
            <a:pPr lvl="1"/>
            <a:r>
              <a:rPr lang="en-GB" dirty="0"/>
              <a:t>Teaching –learning methods</a:t>
            </a:r>
          </a:p>
          <a:p>
            <a:pPr lvl="2"/>
            <a:r>
              <a:rPr lang="en-GB" dirty="0"/>
              <a:t>Direct teaching: Purposeful instruction in actual situations with real objects</a:t>
            </a:r>
          </a:p>
          <a:p>
            <a:pPr lvl="3"/>
            <a:r>
              <a:rPr lang="en-GB" dirty="0"/>
              <a:t>Hand-over-hand guidance</a:t>
            </a:r>
          </a:p>
          <a:p>
            <a:pPr lvl="3"/>
            <a:r>
              <a:rPr lang="en-GB" dirty="0"/>
              <a:t>Hand-under-hand guidance</a:t>
            </a:r>
          </a:p>
          <a:p>
            <a:pPr lvl="3"/>
            <a:r>
              <a:rPr lang="en-GB" dirty="0"/>
              <a:t>Touch cues</a:t>
            </a:r>
          </a:p>
          <a:p>
            <a:pPr lvl="2"/>
            <a:r>
              <a:rPr lang="en-GB" dirty="0"/>
              <a:t>Develop ability to generalise</a:t>
            </a:r>
          </a:p>
          <a:p>
            <a:pPr lvl="1"/>
            <a:r>
              <a:rPr lang="en-GB" dirty="0"/>
              <a:t>Provision of assistance</a:t>
            </a:r>
          </a:p>
          <a:p>
            <a:pPr lvl="2"/>
            <a:r>
              <a:rPr lang="en-GB" dirty="0"/>
              <a:t>Close &amp; continuous assistance</a:t>
            </a:r>
          </a:p>
          <a:p>
            <a:pPr lvl="2"/>
            <a:r>
              <a:rPr lang="en-GB" dirty="0"/>
              <a:t>Extent of assistance acc’ to ability level of child</a:t>
            </a:r>
          </a:p>
          <a:p>
            <a:pPr lvl="3"/>
            <a:r>
              <a:rPr lang="en-GB" dirty="0"/>
              <a:t>Physical assistance</a:t>
            </a:r>
          </a:p>
          <a:p>
            <a:pPr lvl="3"/>
            <a:r>
              <a:rPr lang="en-GB" dirty="0"/>
              <a:t>Modelling</a:t>
            </a:r>
          </a:p>
          <a:p>
            <a:pPr lvl="3"/>
            <a:r>
              <a:rPr lang="en-GB" dirty="0"/>
              <a:t>Verbal / Tactual guidance &amp; prompts</a:t>
            </a:r>
          </a:p>
          <a:p>
            <a:pPr lvl="2"/>
            <a:r>
              <a:rPr lang="en-GB" dirty="0"/>
              <a:t>Gradual weaning</a:t>
            </a:r>
          </a:p>
          <a:p>
            <a:pPr lvl="2"/>
            <a:r>
              <a:rPr lang="en-GB" dirty="0"/>
              <a:t>Ultimately aiming at total / as much independence as possible</a:t>
            </a:r>
          </a:p>
          <a:p>
            <a:pPr lvl="1"/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257" y="2171700"/>
            <a:ext cx="2176000" cy="122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57" y="3562350"/>
            <a:ext cx="2469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3491"/>
      </p:ext>
    </p:extLst>
  </p:cSld>
  <p:clrMapOvr>
    <a:masterClrMapping/>
  </p:clrMapOvr>
</p:sld>
</file>

<file path=ppt/theme/theme1.xml><?xml version="1.0" encoding="utf-8"?>
<a:theme xmlns:a="http://schemas.openxmlformats.org/drawingml/2006/main" name="DB V- O&amp;M &amp; Edn [4] 31.10.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rlin Sans 1">
      <a:majorFont>
        <a:latin typeface="Berlin Sans FB Demi"/>
        <a:ea typeface=""/>
        <a:cs typeface=""/>
      </a:majorFont>
      <a:minorFont>
        <a:latin typeface="Berlin Sans F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 V- O&amp;M &amp; Edn [4] 31.10.16</Template>
  <TotalTime>1076</TotalTime>
  <Words>951</Words>
  <Application>Microsoft Office PowerPoint</Application>
  <PresentationFormat>On-screen Show (16:9)</PresentationFormat>
  <Paragraphs>146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Berlin Sans FB</vt:lpstr>
      <vt:lpstr>Berlin Sans FB Demi</vt:lpstr>
      <vt:lpstr>Bradley Hand ITC</vt:lpstr>
      <vt:lpstr>Calibri</vt:lpstr>
      <vt:lpstr>Courier New</vt:lpstr>
      <vt:lpstr>Wingdings</vt:lpstr>
      <vt:lpstr>DB V- O&amp;M &amp; Edn [4] 31.10.16</vt:lpstr>
      <vt:lpstr>Introduction to Locomotor &amp; Multiple Disabilities-5</vt:lpstr>
      <vt:lpstr>Unit 4: Deaf-Blindness</vt:lpstr>
      <vt:lpstr>Unit 4: Deaf Blindness</vt:lpstr>
      <vt:lpstr>Education…</vt:lpstr>
      <vt:lpstr>…Education…</vt:lpstr>
      <vt:lpstr>…Education…</vt:lpstr>
      <vt:lpstr>…Education…</vt:lpstr>
      <vt:lpstr>…Education…</vt:lpstr>
      <vt:lpstr>…Education…</vt:lpstr>
      <vt:lpstr>…Education…</vt:lpstr>
      <vt:lpstr>…Education…</vt:lpstr>
      <vt:lpstr>…Education…</vt:lpstr>
      <vt:lpstr>…Education</vt:lpstr>
      <vt:lpstr>Enrich Your Experience…</vt:lpstr>
      <vt:lpstr>Further on…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SEA-U</dc:creator>
  <cp:lastModifiedBy>Shijith Kumar</cp:lastModifiedBy>
  <cp:revision>81</cp:revision>
  <dcterms:created xsi:type="dcterms:W3CDTF">2006-08-16T00:00:00Z</dcterms:created>
  <dcterms:modified xsi:type="dcterms:W3CDTF">2019-10-18T17:49:32Z</dcterms:modified>
</cp:coreProperties>
</file>